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2-7.png>
</file>

<file path=ppt/media/image-2-8.png>
</file>

<file path=ppt/media/image-3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image" Target="../media/image-2-7.png"/><Relationship Id="rId8" Type="http://schemas.openxmlformats.org/officeDocument/2006/relationships/image" Target="../media/image-2-8.png"/><Relationship Id="rId9" Type="http://schemas.openxmlformats.org/officeDocument/2006/relationships/slideLayout" Target="../slideLayouts/slideLayout3.xml"/><Relationship Id="rId10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3040" y="403146"/>
            <a:ext cx="12861488" cy="632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Health Workforce Prediction Using Agricultural GDP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513040" y="1255276"/>
            <a:ext cx="5029676" cy="366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Big Data Analytics Capstone Project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513040" y="1973580"/>
            <a:ext cx="6651188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KARENZI Prince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13040" y="2339935"/>
            <a:ext cx="6651188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Course: INSY 8413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13040" y="2706291"/>
            <a:ext cx="6651188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Date: July 2025</a:t>
            </a:r>
            <a:endParaRPr lang="en-US" sz="11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9513" y="2006560"/>
            <a:ext cx="6595348" cy="65953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5773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&amp; Analysis Approach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49523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Dataset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396835" y="1289685"/>
            <a:ext cx="6780014" cy="438626"/>
          </a:xfrm>
          <a:prstGeom prst="roundRect">
            <a:avLst>
              <a:gd name="adj" fmla="val 16678"/>
            </a:avLst>
          </a:prstGeom>
          <a:solidFill>
            <a:srgbClr val="FDFBF7"/>
          </a:solidFill>
          <a:ln w="1524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10160" dir="2700000">
              <a:srgbClr val="e6ded2">
                <a:alpha val="100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381595" y="1289685"/>
            <a:ext cx="60960" cy="438626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6" name="Text 4"/>
          <p:cNvSpPr/>
          <p:nvPr/>
        </p:nvSpPr>
        <p:spPr>
          <a:xfrm>
            <a:off x="571143" y="1418273"/>
            <a:ext cx="647711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World Bank indicators (2010-2023)</a:t>
            </a:r>
            <a:endParaRPr lang="en-US" sz="850" dirty="0"/>
          </a:p>
        </p:txBody>
      </p:sp>
      <p:sp>
        <p:nvSpPr>
          <p:cNvPr id="7" name="Shape 5"/>
          <p:cNvSpPr/>
          <p:nvPr/>
        </p:nvSpPr>
        <p:spPr>
          <a:xfrm>
            <a:off x="396835" y="1841659"/>
            <a:ext cx="6780014" cy="438626"/>
          </a:xfrm>
          <a:prstGeom prst="roundRect">
            <a:avLst>
              <a:gd name="adj" fmla="val 16678"/>
            </a:avLst>
          </a:prstGeom>
          <a:solidFill>
            <a:srgbClr val="FDFBF7"/>
          </a:solidFill>
          <a:ln w="1524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10160" dir="2700000">
              <a:srgbClr val="e6ded2">
                <a:alpha val="100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381595" y="1841659"/>
            <a:ext cx="60960" cy="438626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9" name="Text 7"/>
          <p:cNvSpPr/>
          <p:nvPr/>
        </p:nvSpPr>
        <p:spPr>
          <a:xfrm>
            <a:off x="571143" y="1970246"/>
            <a:ext cx="647711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67 countries, 5 key variables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396835" y="2407801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Tools</a:t>
            </a:r>
            <a:endParaRPr lang="en-US" sz="13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2747963"/>
            <a:ext cx="283488" cy="283488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396835" y="317313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Python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396835" y="3463647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Pandas, Scikit-learn</a:t>
            </a:r>
            <a:endParaRPr lang="en-US" sz="850" dirty="0"/>
          </a:p>
        </p:txBody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3928586"/>
            <a:ext cx="283488" cy="283488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396835" y="435375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Power BI</a:t>
            </a:r>
            <a:endParaRPr lang="en-US" sz="1100" dirty="0"/>
          </a:p>
        </p:txBody>
      </p:sp>
      <p:sp>
        <p:nvSpPr>
          <p:cNvPr id="16" name="Text 12"/>
          <p:cNvSpPr/>
          <p:nvPr/>
        </p:nvSpPr>
        <p:spPr>
          <a:xfrm>
            <a:off x="396835" y="464427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Data visualization</a:t>
            </a:r>
            <a:endParaRPr lang="en-US" sz="850" dirty="0"/>
          </a:p>
        </p:txBody>
      </p:sp>
      <p:sp>
        <p:nvSpPr>
          <p:cNvPr id="17" name="Text 13"/>
          <p:cNvSpPr/>
          <p:nvPr/>
        </p:nvSpPr>
        <p:spPr>
          <a:xfrm>
            <a:off x="7461171" y="949523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Pipeline</a:t>
            </a:r>
            <a:endParaRPr lang="en-US" sz="1300" dirty="0"/>
          </a:p>
        </p:txBody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171" y="1289685"/>
            <a:ext cx="566976" cy="680442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8141494" y="140303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Raw Data</a:t>
            </a:r>
            <a:endParaRPr lang="en-US" sz="1100" dirty="0"/>
          </a:p>
        </p:txBody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171" y="1970127"/>
            <a:ext cx="566976" cy="680442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8141494" y="208347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Cleaning</a:t>
            </a:r>
            <a:endParaRPr lang="en-US" sz="1100" dirty="0"/>
          </a:p>
        </p:txBody>
      </p:sp>
      <p:pic>
        <p:nvPicPr>
          <p:cNvPr id="2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171" y="2650569"/>
            <a:ext cx="566976" cy="680442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8141494" y="276391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EDA</a:t>
            </a:r>
            <a:endParaRPr lang="en-US" sz="1100" dirty="0"/>
          </a:p>
        </p:txBody>
      </p:sp>
      <p:pic>
        <p:nvPicPr>
          <p:cNvPr id="2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171" y="3331012"/>
            <a:ext cx="566976" cy="680442"/>
          </a:xfrm>
          <a:prstGeom prst="rect">
            <a:avLst/>
          </a:prstGeom>
        </p:spPr>
      </p:pic>
      <p:sp>
        <p:nvSpPr>
          <p:cNvPr id="25" name="Text 17"/>
          <p:cNvSpPr/>
          <p:nvPr/>
        </p:nvSpPr>
        <p:spPr>
          <a:xfrm>
            <a:off x="8141494" y="344435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Linear Regression</a:t>
            </a:r>
            <a:endParaRPr lang="en-US" sz="1100" dirty="0"/>
          </a:p>
        </p:txBody>
      </p:sp>
      <p:pic>
        <p:nvPicPr>
          <p:cNvPr id="26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61171" y="4011454"/>
            <a:ext cx="566976" cy="680442"/>
          </a:xfrm>
          <a:prstGeom prst="rect">
            <a:avLst/>
          </a:prstGeom>
        </p:spPr>
      </p:pic>
      <p:sp>
        <p:nvSpPr>
          <p:cNvPr id="27" name="Text 18"/>
          <p:cNvSpPr/>
          <p:nvPr/>
        </p:nvSpPr>
        <p:spPr>
          <a:xfrm>
            <a:off x="8141494" y="412480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Power BI Dashboard</a:t>
            </a:r>
            <a:endParaRPr lang="en-US" sz="1100" dirty="0"/>
          </a:p>
        </p:txBody>
      </p:sp>
      <p:pic>
        <p:nvPicPr>
          <p:cNvPr id="2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61171" y="4819412"/>
            <a:ext cx="6780014" cy="67800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9603" y="494705"/>
            <a:ext cx="4497586" cy="562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Findings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9603" y="1506617"/>
            <a:ext cx="269855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Model Performance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629603" y="2136100"/>
            <a:ext cx="3127534" cy="593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0.82</a:t>
            </a:r>
            <a:endParaRPr lang="en-US" sz="4650" dirty="0"/>
          </a:p>
        </p:txBody>
      </p:sp>
      <p:sp>
        <p:nvSpPr>
          <p:cNvPr id="5" name="Text 3"/>
          <p:cNvSpPr/>
          <p:nvPr/>
        </p:nvSpPr>
        <p:spPr>
          <a:xfrm>
            <a:off x="1068943" y="2954536"/>
            <a:ext cx="2248733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R² Value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29603" y="3415546"/>
            <a:ext cx="3127534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Strong predictive power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3981926" y="2136100"/>
            <a:ext cx="3127534" cy="593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0.76</a:t>
            </a:r>
            <a:endParaRPr lang="en-US" sz="4650" dirty="0"/>
          </a:p>
        </p:txBody>
      </p:sp>
      <p:sp>
        <p:nvSpPr>
          <p:cNvPr id="8" name="Text 6"/>
          <p:cNvSpPr/>
          <p:nvPr/>
        </p:nvSpPr>
        <p:spPr>
          <a:xfrm>
            <a:off x="4421267" y="2954536"/>
            <a:ext cx="2248733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Correlation (ρ)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3981926" y="3415546"/>
            <a:ext cx="3127534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Between Agri. GDP and health workers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899398" y="4193381"/>
            <a:ext cx="6210062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"Every 1% ↑ in Agri. GDP → 0.5 ↑ health workers/1000"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629603" y="4193381"/>
            <a:ext cx="22860" cy="287774"/>
          </a:xfrm>
          <a:prstGeom prst="rect">
            <a:avLst/>
          </a:prstGeom>
          <a:solidFill>
            <a:srgbClr val="9C9283"/>
          </a:solidFill>
          <a:ln/>
        </p:spPr>
      </p:sp>
      <p:sp>
        <p:nvSpPr>
          <p:cNvPr id="12" name="Text 10"/>
          <p:cNvSpPr/>
          <p:nvPr/>
        </p:nvSpPr>
        <p:spPr>
          <a:xfrm>
            <a:off x="629603" y="4683443"/>
            <a:ext cx="269855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Top 3 Insights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629603" y="5200650"/>
            <a:ext cx="6479858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1"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Strong correlation (ρ = 0.76)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29603" y="5551289"/>
            <a:ext cx="6479858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Rwanda outperforms predictions by 12%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29603" y="5901928"/>
            <a:ext cx="6479858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Urbanization reduces effect size</a:t>
            </a:r>
            <a:endParaRPr lang="en-US" sz="14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5944" y="1529001"/>
            <a:ext cx="6452354" cy="6452354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7555944" y="8183642"/>
            <a:ext cx="6452354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Plotly scatter plot visualization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72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Actionable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299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For Policymakers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3083600"/>
            <a:ext cx="6244709" cy="1768316"/>
          </a:xfrm>
          <a:prstGeom prst="roundRect">
            <a:avLst>
              <a:gd name="adj" fmla="val 8274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793790" y="3053120"/>
            <a:ext cx="6244709" cy="121920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6" name="Shape 4"/>
          <p:cNvSpPr/>
          <p:nvPr/>
        </p:nvSpPr>
        <p:spPr>
          <a:xfrm>
            <a:off x="3575864" y="274343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3779937" y="291357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3650575"/>
            <a:ext cx="34069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Prioritize health funding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4231719"/>
            <a:ext cx="57301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In countries with Agri. GDP &gt; 15%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418892"/>
            <a:ext cx="6244709" cy="1768316"/>
          </a:xfrm>
          <a:prstGeom prst="roundRect">
            <a:avLst>
              <a:gd name="adj" fmla="val 8274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93790" y="5388412"/>
            <a:ext cx="6244709" cy="121920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2" name="Shape 10"/>
          <p:cNvSpPr/>
          <p:nvPr/>
        </p:nvSpPr>
        <p:spPr>
          <a:xfrm>
            <a:off x="3575864" y="507873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3779937" y="5248870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1051084" y="5985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Focus on rural areas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51084" y="6567011"/>
            <a:ext cx="57301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Where urban population &lt; 50%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206299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Future Work</a:t>
            </a:r>
            <a:endParaRPr lang="en-US" sz="2650" dirty="0"/>
          </a:p>
        </p:txBody>
      </p:sp>
      <p:sp>
        <p:nvSpPr>
          <p:cNvPr id="17" name="Shape 15"/>
          <p:cNvSpPr/>
          <p:nvPr/>
        </p:nvSpPr>
        <p:spPr>
          <a:xfrm>
            <a:off x="7599521" y="3083600"/>
            <a:ext cx="6244709" cy="1768316"/>
          </a:xfrm>
          <a:prstGeom prst="roundRect">
            <a:avLst>
              <a:gd name="adj" fmla="val 8274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7599521" y="3053120"/>
            <a:ext cx="6244709" cy="121920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9" name="Shape 17"/>
          <p:cNvSpPr/>
          <p:nvPr/>
        </p:nvSpPr>
        <p:spPr>
          <a:xfrm>
            <a:off x="10381595" y="274343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585668" y="291357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7856815" y="3650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COVID-19 Impact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856815" y="4231719"/>
            <a:ext cx="57301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Incorporate pandemic data into models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599521" y="5418892"/>
            <a:ext cx="6244709" cy="1768316"/>
          </a:xfrm>
          <a:prstGeom prst="roundRect">
            <a:avLst>
              <a:gd name="adj" fmla="val 8274"/>
            </a:avLst>
          </a:prstGeom>
          <a:solidFill>
            <a:srgbClr val="FDFBF7"/>
          </a:solidFill>
          <a:ln/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7599521" y="5388412"/>
            <a:ext cx="6244709" cy="121920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25" name="Shape 23"/>
          <p:cNvSpPr/>
          <p:nvPr/>
        </p:nvSpPr>
        <p:spPr>
          <a:xfrm>
            <a:off x="10381595" y="507873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6DED2">
              <a:alpha val="5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0585668" y="5248870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7856815" y="5985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Advanced Models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7856815" y="6567011"/>
            <a:ext cx="57301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Test neural network models for improved prediction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2025-08-04T00:52:08Z</dcterms:created>
  <dcterms:modified xsi:type="dcterms:W3CDTF">2025-08-04T00:52:08Z</dcterms:modified>
</cp:coreProperties>
</file>